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85" r:id="rId3"/>
    <p:sldId id="290" r:id="rId4"/>
    <p:sldId id="289" r:id="rId5"/>
  </p:sldIdLst>
  <p:sldSz cx="9144000" cy="6858000" type="screen4x3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82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5F0A9C-1A7C-4916-BE37-02E0A2D007EE}" type="datetimeFigureOut">
              <a:rPr lang="nb-NO" smtClean="0"/>
              <a:pPr/>
              <a:t>25.02.2016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CBD92F-3032-46F1-8A86-9077AFAA0C3F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337528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87A567-98BA-4C62-9FC5-0C70E777C600}" type="datetimeFigureOut">
              <a:rPr lang="nb-NO" smtClean="0"/>
              <a:pPr/>
              <a:t>25.02.2016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6ED3C1-B090-4C67-BA53-3CAE6A5D5631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38894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6ED3C1-B090-4C67-BA53-3CAE6A5D5631}" type="slidenum">
              <a:rPr lang="nb-NO" smtClean="0"/>
              <a:pPr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24780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D6334-4D77-46F6-9488-523C76B693F5}" type="datetime1">
              <a:rPr lang="nb-NO" smtClean="0"/>
              <a:pPr/>
              <a:t>25.02.2016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Follo distriktsrevisjon IKS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F1C27-261F-4E68-BFF1-1C47B30D6EE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50484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1C0EC-D732-43C0-A33D-EFA2F5CE0D88}" type="datetime1">
              <a:rPr lang="nb-NO" smtClean="0"/>
              <a:pPr/>
              <a:t>25.02.2016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Follo distriktsrevisjon IKS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F1C27-261F-4E68-BFF1-1C47B30D6EE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19067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25CD6-7651-40AC-BE99-8A749CF9F1DC}" type="datetime1">
              <a:rPr lang="nb-NO" smtClean="0"/>
              <a:pPr/>
              <a:t>25.02.2016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Follo distriktsrevisjon IKS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F1C27-261F-4E68-BFF1-1C47B30D6EE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28951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417DB-690D-4303-ACA1-224A1BAFFF54}" type="datetime1">
              <a:rPr lang="nb-NO" smtClean="0"/>
              <a:pPr/>
              <a:t>25.02.2016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Follo distriktsrevisjon IKS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F1C27-261F-4E68-BFF1-1C47B30D6EE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98901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98E6-2A9A-43F1-9588-F9A7241EB13F}" type="datetime1">
              <a:rPr lang="nb-NO" smtClean="0"/>
              <a:pPr/>
              <a:t>25.02.2016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Follo distriktsrevisjon IKS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F1C27-261F-4E68-BFF1-1C47B30D6EE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47300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5C0E0-47AE-49FE-93EE-1787391AC62E}" type="datetime1">
              <a:rPr lang="nb-NO" smtClean="0"/>
              <a:pPr/>
              <a:t>25.02.2016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Follo distriktsrevisjon IKS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F1C27-261F-4E68-BFF1-1C47B30D6EE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43717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EA1D5-41D6-456F-BC4F-6AD1631B5B11}" type="datetime1">
              <a:rPr lang="nb-NO" smtClean="0"/>
              <a:pPr/>
              <a:t>25.02.2016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Follo distriktsrevisjon IKS</a:t>
            </a:r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F1C27-261F-4E68-BFF1-1C47B30D6EE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96084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4D395-E172-408E-B293-B4D368B73282}" type="datetime1">
              <a:rPr lang="nb-NO" smtClean="0"/>
              <a:pPr/>
              <a:t>25.02.2016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Follo distriktsrevisjon IKS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F1C27-261F-4E68-BFF1-1C47B30D6EE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64910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E32BA-6F91-4D0D-BCC2-A6A61A82F181}" type="datetime1">
              <a:rPr lang="nb-NO" smtClean="0"/>
              <a:pPr/>
              <a:t>25.02.2016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Follo distriktsrevisjon IKS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F1C27-261F-4E68-BFF1-1C47B30D6EE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82182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5FC6B-A75E-42CD-8D51-B441B5E50C62}" type="datetime1">
              <a:rPr lang="nb-NO" smtClean="0"/>
              <a:pPr/>
              <a:t>25.02.2016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Follo distriktsrevisjon IKS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F1C27-261F-4E68-BFF1-1C47B30D6EE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96318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E08DC-F77C-42FA-B5EB-1065E524D5F8}" type="datetime1">
              <a:rPr lang="nb-NO" smtClean="0"/>
              <a:pPr/>
              <a:t>25.02.2016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Follo distriktsrevisjon IKS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F1C27-261F-4E68-BFF1-1C47B30D6EE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62988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629AF-795F-4D8E-B334-8C868F9BFE99}" type="datetime1">
              <a:rPr lang="nb-NO" smtClean="0"/>
              <a:pPr/>
              <a:t>25.02.2016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b-NO" smtClean="0"/>
              <a:t>Follo distriktsrevisjon IKS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F1C27-261F-4E68-BFF1-1C47B30D6EE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9014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0" y="188640"/>
            <a:ext cx="9144000" cy="115212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b="0" dirty="0" smtClean="0"/>
              <a:t>	</a:t>
            </a:r>
            <a:r>
              <a:rPr lang="nb-NO" sz="40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Follo distriktsrevisjon IKS</a:t>
            </a:r>
            <a:endParaRPr lang="nb-NO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ittel 4"/>
          <p:cNvSpPr>
            <a:spLocks noGrp="1"/>
          </p:cNvSpPr>
          <p:nvPr>
            <p:ph type="ctrTitle"/>
          </p:nvPr>
        </p:nvSpPr>
        <p:spPr>
          <a:xfrm>
            <a:off x="678674" y="1484784"/>
            <a:ext cx="7772400" cy="4322911"/>
          </a:xfrm>
        </p:spPr>
        <p:txBody>
          <a:bodyPr>
            <a:normAutofit fontScale="90000"/>
          </a:bodyPr>
          <a:lstStyle/>
          <a:p>
            <a:r>
              <a:rPr lang="nb-NO" sz="2700" b="1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nb-NO" sz="2700" b="1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b-NO" sz="2700" b="1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RISIKOVURDERING SOM GRUNNLAG FOR KONTROLLUTVALGETS PRIORITERINGER</a:t>
            </a:r>
            <a:r>
              <a:rPr lang="nb-NO" sz="27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nb-NO" sz="27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b-NO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nb-NO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b-NO" sz="2200" b="1" dirty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nb-NO" sz="2200" b="1" dirty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b-NO" sz="2200" b="1" dirty="0" smtClean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Kontrollutvalgskonferanse</a:t>
            </a:r>
            <a:r>
              <a:rPr lang="nb-NO" sz="2200" b="1" dirty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Strømstad </a:t>
            </a:r>
            <a:r>
              <a:rPr lang="nb-NO" sz="2200" b="1" dirty="0" smtClean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15.1.2016</a:t>
            </a:r>
            <a:br>
              <a:rPr lang="nb-NO" sz="2200" b="1" dirty="0" smtClean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b-NO" sz="2200" b="1" dirty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nb-NO" sz="2200" b="1" dirty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b-NO" sz="2200" b="1" dirty="0" smtClean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Resultat av idédugnad.</a:t>
            </a:r>
            <a:br>
              <a:rPr lang="nb-NO" sz="2200" b="1" dirty="0" smtClean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b-NO" sz="2200" b="1" dirty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nb-NO" sz="2200" b="1" dirty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b-NO" sz="2200" b="1" dirty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nb-NO" sz="2200" b="1" dirty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b-NO" sz="2200" b="1" dirty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Didrik Hjort, avdelingsleder forvaltningsrevisjon</a:t>
            </a:r>
            <a:r>
              <a:rPr lang="nb-NO" sz="2200" dirty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nb-NO" sz="2200" dirty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b-NO" sz="2200" dirty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nb-NO" sz="2200" dirty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b-NO" sz="2200" b="1" dirty="0" smtClean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nb-NO" sz="2200" b="1" dirty="0" smtClean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b-NO" sz="2200" b="1" dirty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nb-NO" sz="2200" b="1" dirty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nb-NO" sz="2200" dirty="0">
              <a:solidFill>
                <a:schemeClr val="accent5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Follo distriktsrevisjon IKS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F1C27-261F-4E68-BFF1-1C47B30D6EE9}" type="slidenum">
              <a:rPr lang="nb-NO" smtClean="0"/>
              <a:pPr/>
              <a:t>1</a:t>
            </a:fld>
            <a:endParaRPr lang="nb-NO"/>
          </a:p>
        </p:txBody>
      </p:sp>
      <p:sp>
        <p:nvSpPr>
          <p:cNvPr id="8" name="Plassholder for dato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C5C73-0874-401F-B03C-75D7D18D244F}" type="datetime1">
              <a:rPr lang="nb-NO" smtClean="0"/>
              <a:pPr/>
              <a:t>25.02.2016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2663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0" y="188640"/>
            <a:ext cx="9144000" cy="10081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3200" b="1" kern="0" dirty="0" smtClean="0">
                <a:solidFill>
                  <a:srgbClr val="FFFFFF"/>
                </a:solidFill>
                <a:latin typeface="Verdana"/>
              </a:rPr>
              <a:t>    </a:t>
            </a:r>
            <a:r>
              <a:rPr lang="nb-NO" sz="2800" b="1" kern="0" dirty="0" smtClean="0">
                <a:solidFill>
                  <a:srgbClr val="FFFFFF"/>
                </a:solidFill>
                <a:latin typeface="Verdana"/>
              </a:rPr>
              <a:t>Gruppediskusjon </a:t>
            </a:r>
            <a:r>
              <a:rPr lang="nb-NO" sz="2800" b="1" kern="0" dirty="0">
                <a:solidFill>
                  <a:srgbClr val="FFFFFF"/>
                </a:solidFill>
                <a:latin typeface="Verdana"/>
              </a:rPr>
              <a:t>– </a:t>
            </a:r>
            <a:r>
              <a:rPr lang="nb-NO" sz="2800" b="1" kern="0" dirty="0" smtClean="0">
                <a:solidFill>
                  <a:srgbClr val="FFFFFF"/>
                </a:solidFill>
                <a:latin typeface="Verdana"/>
              </a:rPr>
              <a:t>kommunen</a:t>
            </a:r>
            <a:endParaRPr lang="nb-NO" sz="2800" dirty="0">
              <a:solidFill>
                <a:prstClr val="white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>
                <a:solidFill>
                  <a:prstClr val="black">
                    <a:tint val="75000"/>
                  </a:prstClr>
                </a:solidFill>
              </a:rPr>
              <a:t>Follo distriktsrevisjon IKS</a:t>
            </a:r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F1C27-261F-4E68-BFF1-1C47B30D6EE9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Plassholder for dato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C5C73-0874-401F-B03C-75D7D18D244F}" type="datetime1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25.02.2016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ekstSylinder 8"/>
          <p:cNvSpPr txBox="1"/>
          <p:nvPr/>
        </p:nvSpPr>
        <p:spPr>
          <a:xfrm>
            <a:off x="593418" y="1340768"/>
            <a:ext cx="763284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srgbClr val="005BD3">
                    <a:lumMod val="7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Gruppediskusjon (1,5 time) i hvert kontrollutvalg 15.1.2016: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>
                <a:solidFill>
                  <a:srgbClr val="005BD3">
                    <a:lumMod val="7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Drøft tjenesteområdene; hvor ligger det høy risiko i din kommune? Her er ikke fasitsvar; bruk gjerne egne erfaringer og idéer!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>
                <a:solidFill>
                  <a:srgbClr val="005BD3">
                    <a:lumMod val="7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KU-leder fyller ut to skjemaer per kommune: risiko for avvik på tjenesteområder og nøkkelspørsmål. Skriv gjerne noen kommentarer/stikkord. </a:t>
            </a:r>
            <a:br>
              <a:rPr lang="nb-NO" dirty="0" smtClean="0">
                <a:solidFill>
                  <a:srgbClr val="005BD3">
                    <a:lumMod val="7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nb-NO" dirty="0" smtClean="0">
              <a:solidFill>
                <a:srgbClr val="005BD3">
                  <a:lumMod val="75000"/>
                </a:srgb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b-NO" dirty="0" smtClean="0">
                <a:solidFill>
                  <a:srgbClr val="005BD3">
                    <a:lumMod val="7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Svarene er oppsummert i to skjemaer med "mosaikk" nedenfor.</a:t>
            </a:r>
          </a:p>
          <a:p>
            <a:endParaRPr lang="nb-NO" dirty="0">
              <a:solidFill>
                <a:srgbClr val="005BD3">
                  <a:lumMod val="75000"/>
                </a:srgb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b-NO" dirty="0" smtClean="0">
                <a:solidFill>
                  <a:srgbClr val="005BD3">
                    <a:lumMod val="7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Risikoområder vil bli drøftet videre i kontrollutvalgenes møter i mars/april.</a:t>
            </a:r>
            <a:endParaRPr lang="nb-NO" dirty="0">
              <a:solidFill>
                <a:srgbClr val="005BD3">
                  <a:lumMod val="75000"/>
                </a:srgb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b-NO" dirty="0">
              <a:solidFill>
                <a:srgbClr val="005BD3">
                  <a:lumMod val="75000"/>
                </a:srgb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586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0" y="188640"/>
            <a:ext cx="9144000" cy="10081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2800" b="1" kern="0" dirty="0" smtClean="0">
                <a:solidFill>
                  <a:srgbClr val="FFFFFF"/>
                </a:solidFill>
                <a:latin typeface="Verdana"/>
              </a:rPr>
              <a:t>    Syv kommuner – risiko for avvik</a:t>
            </a:r>
            <a:endParaRPr lang="nb-NO" sz="2800" dirty="0">
              <a:solidFill>
                <a:prstClr val="white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 smtClean="0">
                <a:solidFill>
                  <a:prstClr val="black">
                    <a:tint val="75000"/>
                  </a:prstClr>
                </a:solidFill>
              </a:rPr>
              <a:t>Follo distriktsrevisjon IKS</a:t>
            </a:r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F1C27-261F-4E68-BFF1-1C47B30D6EE9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Plassholder for dato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C5C73-0874-401F-B03C-75D7D18D244F}" type="datetime1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25.02.2016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ekstSylinder 8"/>
          <p:cNvSpPr txBox="1"/>
          <p:nvPr/>
        </p:nvSpPr>
        <p:spPr>
          <a:xfrm>
            <a:off x="395536" y="5661248"/>
            <a:ext cx="76328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dirty="0" smtClean="0">
              <a:solidFill>
                <a:srgbClr val="005BD3">
                  <a:lumMod val="75000"/>
                </a:srgb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b-NO" dirty="0">
              <a:solidFill>
                <a:srgbClr val="005BD3">
                  <a:lumMod val="75000"/>
                </a:srgb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b-NO" sz="10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	</a:t>
            </a:r>
            <a:r>
              <a:rPr lang="nb-NO" sz="10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	</a:t>
            </a:r>
            <a:r>
              <a:rPr lang="nb-NO" sz="10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Risikonivå høy/rød, middels/gul og lav/grønn. Kontrollutvalgenes svar (15.1.2016). Noen stikkord gjengitt.</a:t>
            </a:r>
          </a:p>
          <a:p>
            <a:r>
              <a:rPr lang="nb-NO" sz="10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		</a:t>
            </a:r>
            <a:endParaRPr lang="nb-NO" sz="10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2809875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altLang="nb-N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el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8646831"/>
              </p:ext>
            </p:extLst>
          </p:nvPr>
        </p:nvGraphicFramePr>
        <p:xfrm>
          <a:off x="2700049" y="1409542"/>
          <a:ext cx="3743902" cy="4738706"/>
        </p:xfrm>
        <a:graphic>
          <a:graphicData uri="http://schemas.openxmlformats.org/drawingml/2006/table">
            <a:tbl>
              <a:tblPr firstRow="1" firstCol="1" bandRow="1"/>
              <a:tblGrid>
                <a:gridCol w="848051"/>
                <a:gridCol w="413693"/>
                <a:gridCol w="413693"/>
                <a:gridCol w="413693"/>
                <a:gridCol w="413693"/>
                <a:gridCol w="413693"/>
                <a:gridCol w="413693"/>
                <a:gridCol w="413693"/>
              </a:tblGrid>
              <a:tr h="2662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80" b="1" i="1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1Tjenesteområder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80" b="1" i="1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 </a:t>
                      </a:r>
                      <a:r>
                        <a:rPr lang="nb-NO" sz="780" b="1" i="1" baseline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Follo-kommuner</a:t>
                      </a:r>
                      <a:endParaRPr lang="nb-NO" sz="78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Ene-bakk:</a:t>
                      </a:r>
                      <a:endParaRPr lang="nb-NO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Nes-odden:</a:t>
                      </a:r>
                      <a:endParaRPr lang="nb-NO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Ski:</a:t>
                      </a:r>
                      <a:endParaRPr lang="nb-NO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Ås:</a:t>
                      </a:r>
                      <a:endParaRPr lang="nb-NO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Frogn:</a:t>
                      </a:r>
                      <a:endParaRPr lang="nb-NO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Oppe-gård:</a:t>
                      </a:r>
                      <a:endParaRPr lang="nb-NO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Vest-by:</a:t>
                      </a:r>
                      <a:endParaRPr lang="nb-NO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4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 Barnehager, grunnskoler/</a:t>
                      </a:r>
                      <a:endParaRPr lang="nb-NO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SFO, PPT</a:t>
                      </a:r>
                      <a:endParaRPr lang="nb-NO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nb-NO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PPT, skole</a:t>
                      </a:r>
                      <a:endParaRPr lang="nb-NO" sz="7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nb-NO" sz="7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PPT, mobbing </a:t>
                      </a:r>
                      <a:r>
                        <a:rPr lang="nb-NO" sz="7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integre</a:t>
                      </a:r>
                      <a:r>
                        <a:rPr lang="nb-NO" sz="7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-ring</a:t>
                      </a:r>
                      <a:endParaRPr lang="nb-NO" sz="7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Barne-hager</a:t>
                      </a:r>
                      <a:endParaRPr lang="nb-NO" sz="7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Sprengt </a:t>
                      </a:r>
                      <a:r>
                        <a:rPr lang="nb-NO" sz="7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skoleka-pasitet</a:t>
                      </a:r>
                      <a:endParaRPr lang="nb-NO" sz="7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Fami</a:t>
                      </a:r>
                      <a:r>
                        <a:rPr lang="nb-NO" sz="7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-lier som sliter</a:t>
                      </a:r>
                      <a:endParaRPr lang="nb-NO" sz="7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Innvan-drerbarn</a:t>
                      </a:r>
                      <a:endParaRPr lang="nb-NO" sz="7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Mobbin</a:t>
                      </a:r>
                      <a:r>
                        <a:rPr lang="nb-NO" sz="7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Spes.undervisnin</a:t>
                      </a:r>
                      <a:r>
                        <a:rPr lang="nb-NO" sz="7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nb-NO" sz="7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Funks.h</a:t>
                      </a:r>
                      <a:endParaRPr lang="nb-NO" sz="7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5324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 Kultur, idrett, friluftsliv</a:t>
                      </a:r>
                      <a:endParaRPr lang="nb-NO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nb-NO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nb-NO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Sikker-het i haller </a:t>
                      </a:r>
                      <a:endParaRPr lang="nb-NO" sz="7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Samspill med frivillige org.</a:t>
                      </a:r>
                      <a:endParaRPr lang="nb-NO" sz="7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Idretts-</a:t>
                      </a:r>
                      <a:r>
                        <a:rPr lang="nb-NO" sz="7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kapa</a:t>
                      </a:r>
                      <a:r>
                        <a:rPr lang="nb-NO" sz="7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nb-NO" sz="7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sitet</a:t>
                      </a:r>
                      <a:endParaRPr lang="nb-NO" sz="7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Kultur-skolen</a:t>
                      </a:r>
                      <a:endParaRPr lang="nb-NO" sz="7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324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 Helsetjenester, hjemmetjenester, sykehjem</a:t>
                      </a:r>
                      <a:endParaRPr lang="nb-NO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nb-NO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b-NO" sz="7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Omsorg</a:t>
                      </a:r>
                      <a:r>
                        <a:rPr lang="nb-NO" sz="7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nb-NO" sz="7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boliger</a:t>
                      </a:r>
                      <a:endParaRPr lang="nb-NO" sz="7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Pasien</a:t>
                      </a:r>
                      <a:r>
                        <a:rPr lang="nb-NO" sz="7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-ter</a:t>
                      </a:r>
                      <a:r>
                        <a:rPr lang="nb-NO" sz="7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fra sykehus</a:t>
                      </a:r>
                      <a:endParaRPr lang="nb-NO" sz="7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Helse-tjenester</a:t>
                      </a:r>
                      <a:r>
                        <a:rPr lang="nb-NO" sz="7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Samhandlings-reform</a:t>
                      </a:r>
                      <a:r>
                        <a:rPr lang="nb-NO" sz="7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Sykefra</a:t>
                      </a:r>
                      <a:r>
                        <a:rPr lang="nb-NO" sz="7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-vær på  syke-hjem</a:t>
                      </a:r>
                      <a:endParaRPr lang="nb-NO" sz="7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5324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 Barnevern, sosial/NAV, flyktning</a:t>
                      </a:r>
                      <a:endParaRPr lang="nb-NO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nb-NO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Flykt-</a:t>
                      </a:r>
                      <a:r>
                        <a:rPr lang="nb-NO" sz="7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ninger</a:t>
                      </a:r>
                      <a:r>
                        <a:rPr lang="nb-NO" sz="7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 sosial</a:t>
                      </a:r>
                      <a:endParaRPr lang="nb-NO" sz="7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Mindre-</a:t>
                      </a:r>
                      <a:r>
                        <a:rPr lang="nb-NO" sz="7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årige</a:t>
                      </a:r>
                      <a:r>
                        <a:rPr lang="nb-NO" sz="7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flykt-</a:t>
                      </a:r>
                      <a:r>
                        <a:rPr lang="nb-NO" sz="7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ninger</a:t>
                      </a:r>
                      <a:endParaRPr lang="nb-NO" sz="7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Lenge</a:t>
                      </a:r>
                      <a:r>
                        <a:rPr lang="nb-NO" sz="7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på tiltak.</a:t>
                      </a:r>
                      <a:endParaRPr lang="nb-NO" sz="70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Flykt-</a:t>
                      </a:r>
                      <a:r>
                        <a:rPr lang="nb-NO" sz="7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ninger</a:t>
                      </a:r>
                      <a:endParaRPr lang="nb-NO" sz="7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Enslig mindre-</a:t>
                      </a:r>
                      <a:r>
                        <a:rPr lang="nb-NO" sz="7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årige</a:t>
                      </a:r>
                      <a:r>
                        <a:rPr lang="nb-NO" sz="7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b-NO" sz="7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flyktnin</a:t>
                      </a:r>
                      <a:r>
                        <a:rPr lang="nb-NO" sz="7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</a:t>
                      </a:r>
                      <a:endParaRPr lang="nb-NO" sz="7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Flykt-</a:t>
                      </a:r>
                      <a:r>
                        <a:rPr lang="nb-NO" sz="7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ninge</a:t>
                      </a:r>
                      <a:r>
                        <a:rPr lang="nb-NO" sz="7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nb-NO" sz="7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integre</a:t>
                      </a:r>
                      <a:r>
                        <a:rPr lang="nb-NO" sz="7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-ring</a:t>
                      </a:r>
                      <a:r>
                        <a:rPr lang="nb-NO" sz="7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5324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 Vann, avløp, renovasjon, vei, byggesak</a:t>
                      </a:r>
                      <a:endParaRPr lang="nb-NO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nb-NO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Rense-anlegg</a:t>
                      </a:r>
                      <a:endParaRPr lang="nb-NO" sz="7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Vedlike-holds-etterslep</a:t>
                      </a:r>
                      <a:r>
                        <a:rPr lang="nb-NO" sz="7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Vedlike-holds-etterslep</a:t>
                      </a:r>
                      <a:endParaRPr lang="nb-NO" sz="7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VAR-vedlike-hold</a:t>
                      </a:r>
                      <a:r>
                        <a:rPr lang="nb-NO" sz="7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5324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 HMS, HR</a:t>
                      </a:r>
                      <a:r>
                        <a:rPr lang="nb-NO" sz="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IKT</a:t>
                      </a:r>
                      <a:endParaRPr lang="nb-N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nb-N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nb-N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HR</a:t>
                      </a:r>
                      <a:endParaRPr lang="nb-NO" sz="7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Volds-trusler. </a:t>
                      </a:r>
                      <a:r>
                        <a:rPr lang="nb-NO" sz="7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Midlert</a:t>
                      </a:r>
                      <a:r>
                        <a:rPr lang="nb-NO" sz="700" baseline="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.stilling</a:t>
                      </a:r>
                      <a:endParaRPr lang="nb-NO" sz="7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IT-sik-</a:t>
                      </a:r>
                      <a:r>
                        <a:rPr lang="nb-NO" sz="7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kerhet</a:t>
                      </a:r>
                      <a:r>
                        <a:rPr lang="nb-NO" sz="7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Prosjekt-styring</a:t>
                      </a:r>
                      <a:r>
                        <a:rPr lang="nb-NO" sz="7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Intern-kontroll</a:t>
                      </a:r>
                      <a:endParaRPr lang="nb-NO" sz="7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5324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 Økonomi-forvaltning</a:t>
                      </a:r>
                      <a:endParaRPr lang="nb-NO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nb-NO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nb-NO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Innkjøp.Prosjekt</a:t>
                      </a:r>
                      <a:r>
                        <a:rPr lang="nb-NO" sz="7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-ledelse</a:t>
                      </a:r>
                      <a:r>
                        <a:rPr lang="nb-NO" sz="7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Prosjekt-styring</a:t>
                      </a:r>
                      <a:r>
                        <a:rPr lang="nb-NO" sz="7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324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 Interkommunalt samarbeid, kommune-sammenslåing</a:t>
                      </a:r>
                      <a:endParaRPr lang="nb-NO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Uttre</a:t>
                      </a:r>
                      <a:r>
                        <a:rPr lang="nb-NO" sz="7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-den fra IKS</a:t>
                      </a:r>
                      <a:endParaRPr lang="nb-NO" sz="7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Eierskap i IKS</a:t>
                      </a:r>
                      <a:endParaRPr lang="nb-NO" sz="7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997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0" y="188640"/>
            <a:ext cx="9144000" cy="10081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2800" b="1" kern="0" dirty="0" smtClean="0">
                <a:solidFill>
                  <a:srgbClr val="FFFFFF"/>
                </a:solidFill>
                <a:latin typeface="Verdana"/>
              </a:rPr>
              <a:t>    Syv kommuner – nøkkelspørsmål</a:t>
            </a:r>
            <a:endParaRPr lang="nb-NO" sz="2800" dirty="0">
              <a:solidFill>
                <a:prstClr val="white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 smtClean="0">
                <a:solidFill>
                  <a:prstClr val="black">
                    <a:tint val="75000"/>
                  </a:prstClr>
                </a:solidFill>
              </a:rPr>
              <a:t>Follo distriktsrevisjon IKS</a:t>
            </a:r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F1C27-261F-4E68-BFF1-1C47B30D6EE9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Plassholder for dato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C5C73-0874-401F-B03C-75D7D18D244F}" type="datetime1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25.02.2016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ekstSylinder 8"/>
          <p:cNvSpPr txBox="1"/>
          <p:nvPr/>
        </p:nvSpPr>
        <p:spPr>
          <a:xfrm>
            <a:off x="539552" y="5661248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dirty="0" smtClean="0">
              <a:solidFill>
                <a:srgbClr val="005BD3">
                  <a:lumMod val="75000"/>
                </a:srgb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b-NO" sz="10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	                  Tilfredshet lav/rød, middels/gul og høy/grønn. Kontrollutvalgenes svar (15.1.2016). Noen stikkord er gjengitt. </a:t>
            </a:r>
            <a:endParaRPr lang="nb-NO" sz="10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2809875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altLang="nb-N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Tabel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2127723"/>
              </p:ext>
            </p:extLst>
          </p:nvPr>
        </p:nvGraphicFramePr>
        <p:xfrm>
          <a:off x="2124061" y="1412776"/>
          <a:ext cx="4895877" cy="4556760"/>
        </p:xfrm>
        <a:graphic>
          <a:graphicData uri="http://schemas.openxmlformats.org/drawingml/2006/table">
            <a:tbl>
              <a:tblPr firstRow="1" firstCol="1" bandRow="1"/>
              <a:tblGrid>
                <a:gridCol w="1109213"/>
                <a:gridCol w="540952"/>
                <a:gridCol w="540952"/>
                <a:gridCol w="540952"/>
                <a:gridCol w="540952"/>
                <a:gridCol w="540952"/>
                <a:gridCol w="540952"/>
                <a:gridCol w="540952"/>
              </a:tblGrid>
              <a:tr h="3481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 Nøkkelspørsmål Follo-kommuner</a:t>
                      </a:r>
                      <a:endParaRPr lang="nb-NO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4" marR="56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Ene-bakk:</a:t>
                      </a:r>
                      <a:endParaRPr lang="nb-N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4" marR="56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Nes-odden:</a:t>
                      </a:r>
                      <a:endParaRPr lang="nb-N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4" marR="56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Ski:</a:t>
                      </a:r>
                      <a:endParaRPr lang="nb-N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4" marR="56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Ås:</a:t>
                      </a:r>
                      <a:endParaRPr lang="nb-N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4" marR="56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Frogn:</a:t>
                      </a:r>
                      <a:endParaRPr lang="nb-N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4" marR="56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Oppe-gård:</a:t>
                      </a:r>
                      <a:endParaRPr lang="nb-N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4" marR="56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Vest-by:</a:t>
                      </a:r>
                      <a:endParaRPr lang="nb-N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4" marR="56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63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 Fungerer lokaldemokratiet i kommunen?</a:t>
                      </a:r>
                      <a:endParaRPr lang="nb-N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nb-N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4" marR="56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b-NO" sz="7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764" marR="56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Få innbyggere deltar i partiene</a:t>
                      </a:r>
                      <a:r>
                        <a:rPr lang="nb-NO" sz="7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6764" marR="56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Valgdel-</a:t>
                      </a:r>
                      <a:r>
                        <a:rPr lang="nb-NO" sz="7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takelse</a:t>
                      </a:r>
                      <a:r>
                        <a:rPr lang="nb-NO" sz="7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nb-NO" sz="7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Opposi-sjons</a:t>
                      </a:r>
                      <a:r>
                        <a:rPr lang="nb-NO" sz="7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arbeidskår</a:t>
                      </a:r>
                      <a:endParaRPr lang="nb-NO" sz="7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764" marR="56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6764" marR="56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Særinte-resser</a:t>
                      </a:r>
                      <a:endParaRPr lang="nb-NO" sz="7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764" marR="56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6764" marR="56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6764" marR="56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963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 Tjenesteproduk-sjon og myndig-hetsutøvelse opp-fyller lovens krav?</a:t>
                      </a:r>
                      <a:endParaRPr lang="nb-N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4" marR="56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6764" marR="56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6764" marR="56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Innbyg</a:t>
                      </a:r>
                      <a:r>
                        <a:rPr lang="nb-NO" sz="7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-geres forvent-</a:t>
                      </a:r>
                      <a:r>
                        <a:rPr lang="nb-NO" sz="7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ninger</a:t>
                      </a:r>
                      <a:r>
                        <a:rPr lang="nb-NO" sz="7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6764" marR="56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6764" marR="56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Byggesak</a:t>
                      </a:r>
                      <a:r>
                        <a:rPr lang="nb-NO" sz="7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6764" marR="56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6764" marR="56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Rutiner i f.t. lov-verket</a:t>
                      </a:r>
                      <a:r>
                        <a:rPr lang="nb-NO" sz="7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6764" marR="56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6963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 Tjenesteproduk-sjon og myndig-hetsutøvelse er effektiv?</a:t>
                      </a:r>
                      <a:endParaRPr lang="nb-N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4" marR="56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6764" marR="56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b-NO" sz="7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764" marR="56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6764" marR="56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6764" marR="56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6764" marR="56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6764" marR="56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6764" marR="56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963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 Bidrar kommunen til bærekraftig utvikling?</a:t>
                      </a:r>
                      <a:endParaRPr lang="nb-NO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4" marR="56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6764" marR="56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Miljøplan er god</a:t>
                      </a:r>
                      <a:r>
                        <a:rPr lang="nb-NO" sz="7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6764" marR="56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Vekstsyke/ økonomisk bekymring</a:t>
                      </a:r>
                      <a:endParaRPr lang="nb-NO" sz="7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764" marR="56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6764" marR="56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6764" marR="56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Lokale</a:t>
                      </a:r>
                      <a:r>
                        <a:rPr lang="nb-NO" sz="7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b-NO" sz="700" baseline="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arb.plasser</a:t>
                      </a:r>
                      <a:r>
                        <a:rPr lang="nb-NO" sz="7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 næringsliv</a:t>
                      </a:r>
                      <a:r>
                        <a:rPr lang="nb-NO" sz="7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6764" marR="56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6764" marR="56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63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 Har kommunen en tillitsskapende forvaltning med høy etisk standard?</a:t>
                      </a:r>
                      <a:endParaRPr lang="nb-N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4" marR="56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6764" marR="56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Tillitsskap.</a:t>
                      </a:r>
                      <a:r>
                        <a:rPr lang="nb-NO" sz="7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b-NO" sz="7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forvaltning et </a:t>
                      </a:r>
                      <a:r>
                        <a:rPr lang="nb-NO" sz="7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ambisi</a:t>
                      </a:r>
                      <a:r>
                        <a:rPr lang="nb-NO" sz="7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-øst mål</a:t>
                      </a:r>
                      <a:r>
                        <a:rPr lang="nb-NO" sz="7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6764" marR="56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6764" marR="56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6764" marR="56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6764" marR="56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6764" marR="56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6764" marR="56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963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 Innbyggernes identitet – tenker de "min kommune"?</a:t>
                      </a:r>
                      <a:endParaRPr lang="nb-NO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4" marR="56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Nærmiljø </a:t>
                      </a:r>
                      <a:r>
                        <a:rPr lang="nb-NO" sz="7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viktigst for folk</a:t>
                      </a:r>
                      <a:r>
                        <a:rPr lang="nb-NO" sz="7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6764" marR="56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6764" marR="56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6764" marR="56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Nordby, Tandberg-løkka</a:t>
                      </a:r>
                      <a:endParaRPr lang="nb-NO" sz="7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764" marR="56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6764" marR="56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6764" marR="56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Folk tenker på sitt nær-miljø</a:t>
                      </a:r>
                      <a:r>
                        <a:rPr lang="nb-NO" sz="7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6764" marR="56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006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Livlig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2437</TotalTime>
  <Words>340</Words>
  <Application>Microsoft Office PowerPoint</Application>
  <PresentationFormat>Skjermfremvisning (4:3)</PresentationFormat>
  <Paragraphs>171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5" baseType="lpstr">
      <vt:lpstr>Office-tema</vt:lpstr>
      <vt:lpstr> RISIKOVURDERING SOM GRUNNLAG FOR KONTROLLUTVALGETS PRIORITERINGER   Kontrollutvalgskonferanse, Strømstad 15.1.2016  Resultat av idédugnad.   Didrik Hjort, avdelingsleder forvaltningsrevisjon    </vt:lpstr>
      <vt:lpstr>PowerPoint-presentasjon</vt:lpstr>
      <vt:lpstr>PowerPoint-presentasjon</vt:lpstr>
      <vt:lpstr>PowerPoint-presentasjon</vt:lpstr>
    </vt:vector>
  </TitlesOfParts>
  <Company>Ski kommune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IKT</dc:creator>
  <cp:lastModifiedBy>Jan Løkken</cp:lastModifiedBy>
  <cp:revision>176</cp:revision>
  <cp:lastPrinted>2016-01-28T09:31:45Z</cp:lastPrinted>
  <dcterms:created xsi:type="dcterms:W3CDTF">2015-01-20T07:14:31Z</dcterms:created>
  <dcterms:modified xsi:type="dcterms:W3CDTF">2016-02-25T08:08:16Z</dcterms:modified>
</cp:coreProperties>
</file>